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3" r:id="rId9"/>
    <p:sldId id="260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6" r:id="rId19"/>
    <p:sldId id="277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6" autoAdjust="0"/>
    <p:restoredTop sz="94660"/>
  </p:normalViewPr>
  <p:slideViewPr>
    <p:cSldViewPr snapToGrid="0">
      <p:cViewPr varScale="1">
        <p:scale>
          <a:sx n="77" d="100"/>
          <a:sy n="77" d="100"/>
        </p:scale>
        <p:origin x="52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ECDD50-3090-4709-8A83-D121EC621FEF}" type="datetimeFigureOut">
              <a:rPr lang="en-SG" smtClean="0"/>
              <a:t>20/11/2016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5296C-F7ED-4311-807F-FEF8D030C13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94254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1F69-3A52-4B87-B92B-E4350BD85CDC}" type="datetime1">
              <a:rPr lang="en-SG" smtClean="0"/>
              <a:t>20/11/2016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30102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61ED-A9D5-4551-8491-B120D76FC1A8}" type="datetime1">
              <a:rPr lang="en-SG" smtClean="0"/>
              <a:t>20/11/2016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5420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41C8-769B-4555-B147-37D30D4DB379}" type="datetime1">
              <a:rPr lang="en-SG" smtClean="0"/>
              <a:t>20/11/2016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66054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680EB-A957-4D07-9B33-2B1896954286}" type="datetime1">
              <a:rPr lang="en-SG" smtClean="0"/>
              <a:t>20/11/2016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27192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DD61-C070-46F3-8C05-882FB9A7C835}" type="datetime1">
              <a:rPr lang="en-SG" smtClean="0"/>
              <a:t>20/11/2016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28396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A143-B232-4C99-8E86-3A24B872C410}" type="datetime1">
              <a:rPr lang="en-SG" smtClean="0"/>
              <a:t>20/11/2016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40854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82E2-225A-4169-830D-ED7358A074F9}" type="datetime1">
              <a:rPr lang="en-SG" smtClean="0"/>
              <a:t>20/11/2016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18831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3D05A-8AFE-470C-A684-2E1A52033ACF}" type="datetime1">
              <a:rPr lang="en-SG" smtClean="0"/>
              <a:t>20/11/2016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531919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D497-67FB-4290-99F4-B516140C1253}" type="datetime1">
              <a:rPr lang="en-SG" smtClean="0"/>
              <a:t>20/11/2016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33024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5E6E-F0B8-4CC6-B80B-606F4C078750}" type="datetime1">
              <a:rPr lang="en-SG" smtClean="0"/>
              <a:t>20/11/2016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83697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F1FB-6D56-44B3-A640-9075EF732D46}" type="datetime1">
              <a:rPr lang="en-SG" smtClean="0"/>
              <a:t>20/11/2016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4951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05647-3D18-432B-97D5-76DCBA12F0B5}" type="datetime1">
              <a:rPr lang="en-SG" smtClean="0"/>
              <a:t>20/11/2016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1706E-C227-47D4-ABCC-FE43E734DB1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15892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yeokm1/SwiftSerial" TargetMode="External"/><Relationship Id="rId2" Type="http://schemas.openxmlformats.org/officeDocument/2006/relationships/hyperlink" Target="mailto:yeokm1@gmail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b9-pinout.com/" TargetMode="Externa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.sparkfun.com/tutorials/serial-communication/rules-of-serial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hyperlink" Target="http://digital.ni.com/public.nsf/allkb/1EE0DD8AF67922FA86256F720071DEC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yeokm1/SwiftLinuxSerial/blob/master/Sources/SwiftLinuxSerial.swift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github.com/yeokm1/SwiftSerial/blob/master/Sources/SwiftSerial.swif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yeokm1/SwiftSerial/blob/master/Examples/SwiftSerialIM/Sources/main.swift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apple.com/reference/swift/1641199-readline" TargetMode="External"/><Relationship Id="rId2" Type="http://schemas.openxmlformats.org/officeDocument/2006/relationships/hyperlink" Target="https://bugs.swift.org/browse/SR-397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blogs.msdn.microsoft.com/oldnewthing/20130319-00/?p=491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ailytech.com/Microsoft+Exec+Reveals+Steve+Ballmer+Created+Original+Blue+Screen+of+Death+Message/article36512.htm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blogs.msdn.microsoft.com/oldnewthing/20130319-00/?p=491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github.com/yeokm1/SwiftLinuxSeria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yeokm1/SwiftLinuxSerial/pull/1" TargetMode="External"/><Relationship Id="rId2" Type="http://schemas.openxmlformats.org/officeDocument/2006/relationships/hyperlink" Target="https://github.com/yeokm1/SwiftSeria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754" y="12742"/>
            <a:ext cx="10355284" cy="1049337"/>
          </a:xfrm>
        </p:spPr>
        <p:txBody>
          <a:bodyPr>
            <a:normAutofit fontScale="90000"/>
          </a:bodyPr>
          <a:lstStyle/>
          <a:p>
            <a:r>
              <a:rPr lang="en-SG" dirty="0"/>
              <a:t>A Science Project: Swift Serial Chat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623" y="6071502"/>
            <a:ext cx="2860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/>
              <a:t>iOS Dev Scout (23 Nov 2016)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980078" y="5889005"/>
            <a:ext cx="4211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SG" dirty="0"/>
              <a:t>By: Yeo Kheng Meng (</a:t>
            </a:r>
            <a:r>
              <a:rPr lang="en-SG" dirty="0">
                <a:hlinkClick r:id="rId2"/>
              </a:rPr>
              <a:t>yeokm1@gmail.com</a:t>
            </a:r>
            <a:r>
              <a:rPr lang="en-SG" dirty="0"/>
              <a:t>)</a:t>
            </a:r>
          </a:p>
          <a:p>
            <a:pPr algn="r"/>
            <a:r>
              <a:rPr lang="en-SG" dirty="0">
                <a:hlinkClick r:id="rId3"/>
              </a:rPr>
              <a:t>https://github.com/yeokm1/SwiftSerial</a:t>
            </a:r>
            <a:endParaRPr lang="en-S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69" y="1248218"/>
            <a:ext cx="11187855" cy="439058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16416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149" y="0"/>
            <a:ext cx="10515600" cy="1325563"/>
          </a:xfrm>
        </p:spPr>
        <p:txBody>
          <a:bodyPr/>
          <a:lstStyle/>
          <a:p>
            <a:r>
              <a:rPr lang="en-SG" dirty="0"/>
              <a:t>RS232 Hardware Pinout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81405"/>
            <a:ext cx="4690437" cy="452869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10</a:t>
            </a:fld>
            <a:endParaRPr lang="en-SG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721445"/>
              </p:ext>
            </p:extLst>
          </p:nvPr>
        </p:nvGraphicFramePr>
        <p:xfrm>
          <a:off x="4621164" y="1540974"/>
          <a:ext cx="7501563" cy="4096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466">
                  <a:extLst>
                    <a:ext uri="{9D8B030D-6E8A-4147-A177-3AD203B41FA5}">
                      <a16:colId xmlns:a16="http://schemas.microsoft.com/office/drawing/2014/main" val="3802572971"/>
                    </a:ext>
                  </a:extLst>
                </a:gridCol>
                <a:gridCol w="2655787">
                  <a:extLst>
                    <a:ext uri="{9D8B030D-6E8A-4147-A177-3AD203B41FA5}">
                      <a16:colId xmlns:a16="http://schemas.microsoft.com/office/drawing/2014/main" val="3348743648"/>
                    </a:ext>
                  </a:extLst>
                </a:gridCol>
                <a:gridCol w="4263310">
                  <a:extLst>
                    <a:ext uri="{9D8B030D-6E8A-4147-A177-3AD203B41FA5}">
                      <a16:colId xmlns:a16="http://schemas.microsoft.com/office/drawing/2014/main" val="1563007942"/>
                    </a:ext>
                  </a:extLst>
                </a:gridCol>
              </a:tblGrid>
              <a:tr h="409644">
                <a:tc>
                  <a:txBody>
                    <a:bodyPr/>
                    <a:lstStyle/>
                    <a:p>
                      <a:r>
                        <a:rPr lang="en-SG" sz="1600" dirty="0"/>
                        <a:t>Pins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dirty="0"/>
                        <a:t>Name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dirty="0"/>
                        <a:t>Function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9753906"/>
                  </a:ext>
                </a:extLst>
              </a:tr>
              <a:tr h="409644">
                <a:tc>
                  <a:txBody>
                    <a:bodyPr/>
                    <a:lstStyle/>
                    <a:p>
                      <a:r>
                        <a:rPr lang="en-SG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dirty="0"/>
                        <a:t>Data Carrier</a:t>
                      </a:r>
                      <a:r>
                        <a:rPr lang="en-SG" sz="1600" baseline="0" dirty="0"/>
                        <a:t> Detect (DCD)</a:t>
                      </a:r>
                      <a:endParaRPr lang="en-SG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dirty="0"/>
                        <a:t>Device is connected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1467666"/>
                  </a:ext>
                </a:extLst>
              </a:tr>
              <a:tr h="409644">
                <a:tc>
                  <a:txBody>
                    <a:bodyPr/>
                    <a:lstStyle/>
                    <a:p>
                      <a:r>
                        <a:rPr lang="en-SG" sz="16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b="1" dirty="0"/>
                        <a:t>Receive (RD)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b="1" dirty="0"/>
                        <a:t>Receive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371212"/>
                  </a:ext>
                </a:extLst>
              </a:tr>
              <a:tr h="409644">
                <a:tc>
                  <a:txBody>
                    <a:bodyPr/>
                    <a:lstStyle/>
                    <a:p>
                      <a:r>
                        <a:rPr lang="en-SG" sz="16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b="1" dirty="0"/>
                        <a:t>Transmit (TD)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b="1" dirty="0"/>
                        <a:t>Transmit</a:t>
                      </a:r>
                      <a:r>
                        <a:rPr lang="en-SG" sz="1600" b="1" baseline="0" dirty="0"/>
                        <a:t> data</a:t>
                      </a:r>
                      <a:endParaRPr lang="en-SG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587742"/>
                  </a:ext>
                </a:extLst>
              </a:tr>
              <a:tr h="409644">
                <a:tc>
                  <a:txBody>
                    <a:bodyPr/>
                    <a:lstStyle/>
                    <a:p>
                      <a:r>
                        <a:rPr lang="en-SG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dirty="0"/>
                        <a:t>Data Terminal Ready (DTR)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dirty="0"/>
                        <a:t>Ready to start a session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83519"/>
                  </a:ext>
                </a:extLst>
              </a:tr>
              <a:tr h="409644">
                <a:tc>
                  <a:txBody>
                    <a:bodyPr/>
                    <a:lstStyle/>
                    <a:p>
                      <a:r>
                        <a:rPr lang="en-SG" sz="1600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b="1" dirty="0"/>
                        <a:t>Ground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b="1" dirty="0"/>
                        <a:t>Zero reference</a:t>
                      </a:r>
                      <a:r>
                        <a:rPr lang="en-SG" sz="1600" b="1" baseline="0" dirty="0"/>
                        <a:t> voltage for transmission</a:t>
                      </a:r>
                      <a:endParaRPr lang="en-SG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0869478"/>
                  </a:ext>
                </a:extLst>
              </a:tr>
              <a:tr h="409644">
                <a:tc>
                  <a:txBody>
                    <a:bodyPr/>
                    <a:lstStyle/>
                    <a:p>
                      <a:r>
                        <a:rPr lang="en-SG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dirty="0"/>
                        <a:t>Ringing</a:t>
                      </a:r>
                      <a:r>
                        <a:rPr lang="en-SG" sz="1600" baseline="0" dirty="0"/>
                        <a:t> Indicator (RI)</a:t>
                      </a:r>
                      <a:endParaRPr lang="en-SG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dirty="0"/>
                        <a:t>Phone is ringing!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0069994"/>
                  </a:ext>
                </a:extLst>
              </a:tr>
              <a:tr h="409644">
                <a:tc>
                  <a:txBody>
                    <a:bodyPr/>
                    <a:lstStyle/>
                    <a:p>
                      <a:r>
                        <a:rPr lang="en-SG" sz="1600" b="1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b="1" dirty="0"/>
                        <a:t>Clear</a:t>
                      </a:r>
                      <a:r>
                        <a:rPr lang="en-SG" sz="1600" b="1" baseline="0" dirty="0"/>
                        <a:t> to Send (CTS)</a:t>
                      </a:r>
                      <a:endParaRPr lang="en-SG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b="1" dirty="0"/>
                        <a:t>Hardware flow control (You can send data now!)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368934"/>
                  </a:ext>
                </a:extLst>
              </a:tr>
              <a:tr h="409644">
                <a:tc>
                  <a:txBody>
                    <a:bodyPr/>
                    <a:lstStyle/>
                    <a:p>
                      <a:r>
                        <a:rPr lang="en-SG" sz="1600" b="1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b="1" dirty="0"/>
                        <a:t>Request to Send (RTS)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b="1" dirty="0"/>
                        <a:t>Hardware flow control (Can I send data to you?)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434997"/>
                  </a:ext>
                </a:extLst>
              </a:tr>
              <a:tr h="409644">
                <a:tc>
                  <a:txBody>
                    <a:bodyPr/>
                    <a:lstStyle/>
                    <a:p>
                      <a:r>
                        <a:rPr lang="en-SG" sz="16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dirty="0"/>
                        <a:t>Data Set Ready (DSR)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600" dirty="0"/>
                        <a:t>Ready to</a:t>
                      </a:r>
                      <a:r>
                        <a:rPr lang="en-SG" sz="1600" baseline="0" dirty="0"/>
                        <a:t> receive commands or data</a:t>
                      </a:r>
                      <a:endParaRPr lang="en-SG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053087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6131" y="6216570"/>
            <a:ext cx="2956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>
                <a:hlinkClick r:id="rId3"/>
              </a:rPr>
              <a:t>http://www.db9-pinout.com/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70696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691" y="-14119"/>
            <a:ext cx="10515600" cy="978694"/>
          </a:xfrm>
        </p:spPr>
        <p:txBody>
          <a:bodyPr/>
          <a:lstStyle/>
          <a:p>
            <a:r>
              <a:rPr lang="en-SG" dirty="0"/>
              <a:t>RS232 Communication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949" y="1892714"/>
            <a:ext cx="10929851" cy="4828761"/>
          </a:xfrm>
        </p:spPr>
        <p:txBody>
          <a:bodyPr>
            <a:noAutofit/>
          </a:bodyPr>
          <a:lstStyle/>
          <a:p>
            <a:r>
              <a:rPr lang="en-SG" sz="2000" dirty="0"/>
              <a:t>Baud Rate (Speed: bits/s)</a:t>
            </a:r>
          </a:p>
          <a:p>
            <a:pPr lvl="1"/>
            <a:r>
              <a:rPr lang="en-SG" sz="1600" dirty="0"/>
              <a:t>Linux max = 4 million bits/s</a:t>
            </a:r>
          </a:p>
          <a:p>
            <a:pPr lvl="1"/>
            <a:r>
              <a:rPr lang="en-SG" sz="1600" dirty="0"/>
              <a:t>Mac max  = 230400 bits/s</a:t>
            </a:r>
          </a:p>
          <a:p>
            <a:r>
              <a:rPr lang="en-SG" sz="2000" dirty="0"/>
              <a:t>Data bits</a:t>
            </a:r>
          </a:p>
          <a:p>
            <a:pPr lvl="1"/>
            <a:r>
              <a:rPr lang="en-SG" sz="1600" dirty="0"/>
              <a:t>Indicates frame size</a:t>
            </a:r>
          </a:p>
          <a:p>
            <a:r>
              <a:rPr lang="en-SG" sz="2000" dirty="0"/>
              <a:t>Parity </a:t>
            </a:r>
          </a:p>
          <a:p>
            <a:pPr lvl="1"/>
            <a:r>
              <a:rPr lang="en-SG" sz="1600" dirty="0"/>
              <a:t>Error detection</a:t>
            </a:r>
          </a:p>
          <a:p>
            <a:pPr lvl="1"/>
            <a:r>
              <a:rPr lang="en-SG" sz="1600" dirty="0"/>
              <a:t>Even/Odd/None</a:t>
            </a:r>
          </a:p>
          <a:p>
            <a:pPr lvl="1"/>
            <a:r>
              <a:rPr lang="en-SG" sz="1600" dirty="0"/>
              <a:t>Makes number of 1 bits count even/odd </a:t>
            </a:r>
          </a:p>
          <a:p>
            <a:r>
              <a:rPr lang="en-SG" sz="2000" dirty="0"/>
              <a:t>Stop bits</a:t>
            </a:r>
          </a:p>
          <a:p>
            <a:pPr lvl="1"/>
            <a:r>
              <a:rPr lang="en-SG" sz="1600" dirty="0"/>
              <a:t>Number of bits to indicates end of frame</a:t>
            </a:r>
          </a:p>
          <a:p>
            <a:r>
              <a:rPr lang="en-SG" sz="2000" dirty="0"/>
              <a:t>Hardware flow control</a:t>
            </a:r>
          </a:p>
          <a:p>
            <a:pPr lvl="1"/>
            <a:r>
              <a:rPr lang="en-SG" sz="1600" dirty="0"/>
              <a:t>CTS/RTS Pins</a:t>
            </a:r>
            <a:endParaRPr lang="en-SG" sz="2400" dirty="0"/>
          </a:p>
          <a:p>
            <a:r>
              <a:rPr lang="en-SG" sz="2000" dirty="0"/>
              <a:t>Software flow control </a:t>
            </a:r>
          </a:p>
          <a:p>
            <a:pPr lvl="1"/>
            <a:r>
              <a:rPr lang="en-SG" sz="1600" dirty="0" err="1"/>
              <a:t>Xon</a:t>
            </a:r>
            <a:r>
              <a:rPr lang="en-SG" sz="1600" dirty="0"/>
              <a:t>/</a:t>
            </a:r>
            <a:r>
              <a:rPr lang="en-SG" sz="1600" dirty="0" err="1"/>
              <a:t>Xoff</a:t>
            </a:r>
            <a:r>
              <a:rPr lang="en-SG" sz="1600" dirty="0"/>
              <a:t> = Transmit on /Transmit off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11</a:t>
            </a:fld>
            <a:endParaRPr lang="en-SG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022" y="1363583"/>
            <a:ext cx="4690436" cy="45286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04" y="791096"/>
            <a:ext cx="6851073" cy="9182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07831" y="6382921"/>
            <a:ext cx="63134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hlinkClick r:id="rId4"/>
              </a:rPr>
              <a:t>https://learn.sparkfun.com/tutorials/serial-communication/rules-of-serial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5435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308" y="53306"/>
            <a:ext cx="10515600" cy="786279"/>
          </a:xfrm>
        </p:spPr>
        <p:txBody>
          <a:bodyPr/>
          <a:lstStyle/>
          <a:p>
            <a:r>
              <a:rPr lang="en-SG" dirty="0"/>
              <a:t>Hardware setup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12</a:t>
            </a:fld>
            <a:endParaRPr lang="en-S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902" y="2726391"/>
            <a:ext cx="7331117" cy="39308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923448"/>
            <a:ext cx="44473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u="sng" dirty="0" err="1"/>
              <a:t>Thinkpad</a:t>
            </a:r>
            <a:r>
              <a:rPr lang="en-SG" sz="2400" u="sng" dirty="0"/>
              <a:t> T400 (2009)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SG" sz="2400" dirty="0"/>
              <a:t>Linux Mint 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SG" sz="2400" dirty="0"/>
              <a:t>FTDI FT232 USB-Serial adapter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880200"/>
            <a:ext cx="4829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u="sng" dirty="0" err="1"/>
              <a:t>Macbook</a:t>
            </a:r>
            <a:r>
              <a:rPr lang="en-SG" sz="2400" u="sng" dirty="0"/>
              <a:t> Pro Retina 15 (Late 2013)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SG" sz="2400" dirty="0" err="1"/>
              <a:t>macOS</a:t>
            </a:r>
            <a:r>
              <a:rPr lang="en-SG" sz="2400" dirty="0"/>
              <a:t> Sierra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SG" sz="2400" dirty="0"/>
              <a:t>Prolific PL-2303 USB-serial adapter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19283" y="2278387"/>
            <a:ext cx="2479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sz="2400" dirty="0"/>
              <a:t>Null-modem cable</a:t>
            </a:r>
          </a:p>
        </p:txBody>
      </p:sp>
      <p:sp>
        <p:nvSpPr>
          <p:cNvPr id="10" name="Arrow: Left-Right 9"/>
          <p:cNvSpPr/>
          <p:nvPr/>
        </p:nvSpPr>
        <p:spPr>
          <a:xfrm>
            <a:off x="4206240" y="2154396"/>
            <a:ext cx="3108960" cy="24798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68938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280" y="0"/>
            <a:ext cx="10515600" cy="1071789"/>
          </a:xfrm>
        </p:spPr>
        <p:txBody>
          <a:bodyPr/>
          <a:lstStyle/>
          <a:p>
            <a:r>
              <a:rPr lang="en-SG" dirty="0"/>
              <a:t>Simple null modem cable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606" y="1512117"/>
            <a:ext cx="10515600" cy="4351338"/>
          </a:xfrm>
        </p:spPr>
        <p:txBody>
          <a:bodyPr/>
          <a:lstStyle/>
          <a:p>
            <a:r>
              <a:rPr lang="en-SG" dirty="0"/>
              <a:t>GND &lt;-&gt; GND</a:t>
            </a:r>
          </a:p>
          <a:p>
            <a:r>
              <a:rPr lang="en-SG" dirty="0"/>
              <a:t>TX -&gt; RX</a:t>
            </a:r>
          </a:p>
          <a:p>
            <a:r>
              <a:rPr lang="en-SG" dirty="0"/>
              <a:t>RX &lt;- TX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13</a:t>
            </a:fld>
            <a:endParaRPr lang="en-SG"/>
          </a:p>
        </p:txBody>
      </p:sp>
      <p:sp>
        <p:nvSpPr>
          <p:cNvPr id="7" name="TextBox 6"/>
          <p:cNvSpPr txBox="1"/>
          <p:nvPr/>
        </p:nvSpPr>
        <p:spPr>
          <a:xfrm>
            <a:off x="241070" y="6356350"/>
            <a:ext cx="7484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>
                <a:hlinkClick r:id="rId2"/>
              </a:rPr>
              <a:t>http://digital.ni.com/public.nsf/allkb/1EE0DD8AF67922FA86256F720071DECF</a:t>
            </a:r>
            <a:endParaRPr lang="en-S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475" y="1326439"/>
            <a:ext cx="8459747" cy="286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481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dirty="0"/>
              <a:t>Original Swift Linux Serial code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SG" sz="2000" dirty="0">
                <a:hlinkClick r:id="rId2"/>
              </a:rPr>
              <a:t>https://github.com/yeokm1/SwiftLinuxSerial/blob/master/Sources/SwiftLinuxSerial.swift</a:t>
            </a:r>
            <a:endParaRPr lang="en-SG" sz="2000" dirty="0"/>
          </a:p>
          <a:p>
            <a:endParaRPr lang="en-SG" dirty="0"/>
          </a:p>
          <a:p>
            <a:r>
              <a:rPr lang="en-SG" dirty="0" err="1"/>
              <a:t>Enums</a:t>
            </a:r>
            <a:r>
              <a:rPr lang="en-SG" dirty="0"/>
              <a:t> for</a:t>
            </a:r>
          </a:p>
          <a:p>
            <a:pPr lvl="1"/>
            <a:r>
              <a:rPr lang="en-SG" dirty="0"/>
              <a:t>Baud rate</a:t>
            </a:r>
          </a:p>
          <a:p>
            <a:pPr lvl="1"/>
            <a:r>
              <a:rPr lang="en-SG" dirty="0"/>
              <a:t>Data bits</a:t>
            </a:r>
          </a:p>
          <a:p>
            <a:pPr lvl="1"/>
            <a:r>
              <a:rPr lang="en-SG" dirty="0"/>
              <a:t>Stop bits</a:t>
            </a:r>
          </a:p>
          <a:p>
            <a:r>
              <a:rPr lang="en-SG" dirty="0" err="1"/>
              <a:t>Termios</a:t>
            </a:r>
            <a:r>
              <a:rPr lang="en-SG" dirty="0"/>
              <a:t> configuration structure</a:t>
            </a:r>
          </a:p>
          <a:p>
            <a:pPr lvl="1"/>
            <a:r>
              <a:rPr lang="en-SG" dirty="0" err="1"/>
              <a:t>c_cc</a:t>
            </a:r>
            <a:r>
              <a:rPr lang="en-SG" dirty="0"/>
              <a:t> C fixed array as Swift tuple</a:t>
            </a:r>
          </a:p>
          <a:p>
            <a:r>
              <a:rPr lang="en-SG" dirty="0"/>
              <a:t>Reading and Writing bytes to port</a:t>
            </a:r>
          </a:p>
          <a:p>
            <a:pPr lvl="1"/>
            <a:r>
              <a:rPr lang="en-SG" dirty="0" err="1"/>
              <a:t>UnsafeMutable</a:t>
            </a:r>
            <a:r>
              <a:rPr lang="en-SG" dirty="0"/>
              <a:t> Pointers required for C functions </a:t>
            </a: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14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35749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18" y="6379"/>
            <a:ext cx="10515600" cy="1325563"/>
          </a:xfrm>
        </p:spPr>
        <p:txBody>
          <a:bodyPr/>
          <a:lstStyle/>
          <a:p>
            <a:r>
              <a:rPr lang="en-SG" dirty="0"/>
              <a:t>Improved Swift Serial code by Jay Jun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759" y="1588237"/>
            <a:ext cx="10515600" cy="4915996"/>
          </a:xfrm>
        </p:spPr>
        <p:txBody>
          <a:bodyPr>
            <a:normAutofit/>
          </a:bodyPr>
          <a:lstStyle/>
          <a:p>
            <a:r>
              <a:rPr lang="en-SG" sz="2000" dirty="0">
                <a:hlinkClick r:id="rId2"/>
              </a:rPr>
              <a:t>https://github.com/yeokm1/SwiftSerial/blob/master/Sources/SwiftSerial.swift</a:t>
            </a:r>
            <a:endParaRPr lang="en-SG" sz="2000" dirty="0"/>
          </a:p>
          <a:p>
            <a:endParaRPr lang="en-SG" dirty="0"/>
          </a:p>
          <a:p>
            <a:r>
              <a:rPr lang="en-SG" dirty="0"/>
              <a:t>Cross platform Mac and Linux</a:t>
            </a:r>
          </a:p>
          <a:p>
            <a:pPr lvl="1"/>
            <a:r>
              <a:rPr lang="en-SG" dirty="0" err="1"/>
              <a:t>Preprocessor</a:t>
            </a:r>
            <a:r>
              <a:rPr lang="en-SG" dirty="0"/>
              <a:t> directives:</a:t>
            </a:r>
          </a:p>
          <a:p>
            <a:pPr lvl="2"/>
            <a:r>
              <a:rPr lang="en-SG" dirty="0"/>
              <a:t>C directive is line level</a:t>
            </a:r>
          </a:p>
          <a:p>
            <a:pPr lvl="2"/>
            <a:r>
              <a:rPr lang="en-SG" dirty="0"/>
              <a:t>Swift directive is statement level</a:t>
            </a:r>
          </a:p>
          <a:p>
            <a:pPr lvl="1"/>
            <a:r>
              <a:rPr lang="en-SG" dirty="0"/>
              <a:t>Baud rates, port opening</a:t>
            </a:r>
          </a:p>
          <a:p>
            <a:pPr lvl="1"/>
            <a:endParaRPr lang="en-SG" dirty="0"/>
          </a:p>
          <a:p>
            <a:r>
              <a:rPr lang="en-SG" dirty="0" err="1"/>
              <a:t>Swiftier</a:t>
            </a:r>
            <a:endParaRPr lang="en-SG" dirty="0"/>
          </a:p>
          <a:p>
            <a:pPr lvl="1"/>
            <a:r>
              <a:rPr lang="en-SG" dirty="0"/>
              <a:t>Guard statements</a:t>
            </a:r>
          </a:p>
          <a:p>
            <a:pPr lvl="1"/>
            <a:r>
              <a:rPr lang="en-SG" dirty="0" err="1"/>
              <a:t>typealias</a:t>
            </a:r>
            <a:r>
              <a:rPr lang="en-SG" dirty="0"/>
              <a:t> </a:t>
            </a:r>
            <a:r>
              <a:rPr lang="en-SG" dirty="0" err="1"/>
              <a:t>c_cc</a:t>
            </a:r>
            <a:r>
              <a:rPr lang="en-SG" dirty="0"/>
              <a:t> objects of </a:t>
            </a:r>
            <a:r>
              <a:rPr lang="en-SG" dirty="0" err="1"/>
              <a:t>termios</a:t>
            </a:r>
            <a:r>
              <a:rPr lang="en-SG" dirty="0"/>
              <a:t> </a:t>
            </a:r>
            <a:r>
              <a:rPr lang="en-SG" dirty="0" err="1"/>
              <a:t>struct</a:t>
            </a:r>
            <a:r>
              <a:rPr lang="en-SG" dirty="0"/>
              <a:t>, synonyms for pre-existing types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15</a:t>
            </a:fld>
            <a:endParaRPr lang="en-S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809" y="2321633"/>
            <a:ext cx="2959100" cy="1993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700" y="2321633"/>
            <a:ext cx="25019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68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dirty="0"/>
              <a:t>My Swift chat 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SG" dirty="0"/>
              <a:t>Swift 3 command line desktop app</a:t>
            </a:r>
          </a:p>
          <a:p>
            <a:endParaRPr lang="en-SG" dirty="0"/>
          </a:p>
          <a:p>
            <a:r>
              <a:rPr lang="en-SG" dirty="0"/>
              <a:t>Uses Swift Serial library</a:t>
            </a:r>
          </a:p>
          <a:p>
            <a:r>
              <a:rPr lang="en-SG" dirty="0"/>
              <a:t>Cross platform: Mac and Linux</a:t>
            </a:r>
          </a:p>
          <a:p>
            <a:endParaRPr lang="en-SG" dirty="0"/>
          </a:p>
          <a:p>
            <a:r>
              <a:rPr lang="en-SG" dirty="0"/>
              <a:t>Live chat between 2 machines</a:t>
            </a:r>
          </a:p>
          <a:p>
            <a:endParaRPr lang="en-SG" dirty="0"/>
          </a:p>
          <a:p>
            <a:r>
              <a:rPr lang="en-SG" sz="2000" dirty="0">
                <a:hlinkClick r:id="rId2"/>
              </a:rPr>
              <a:t>https://github.com/yeokm1/SwiftSerial/blob/master/Examples/SwiftSerialIM/Sources/main.swift</a:t>
            </a:r>
            <a:endParaRPr lang="en-SG" sz="2000" dirty="0"/>
          </a:p>
          <a:p>
            <a:pPr marL="0" indent="0">
              <a:buNone/>
            </a:pPr>
            <a:endParaRPr lang="en-SG" dirty="0"/>
          </a:p>
          <a:p>
            <a:endParaRPr lang="en-SG" dirty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16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89869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0"/>
            <a:ext cx="10515600" cy="732154"/>
          </a:xfrm>
        </p:spPr>
        <p:txBody>
          <a:bodyPr/>
          <a:lstStyle/>
          <a:p>
            <a:r>
              <a:rPr lang="en-SG" dirty="0"/>
              <a:t>Swift chat app interesting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797" y="748778"/>
            <a:ext cx="11182003" cy="5972697"/>
          </a:xfrm>
        </p:spPr>
        <p:txBody>
          <a:bodyPr>
            <a:noAutofit/>
          </a:bodyPr>
          <a:lstStyle/>
          <a:p>
            <a:r>
              <a:rPr lang="en-SG" sz="2000" dirty="0" err="1"/>
              <a:t>openPort</a:t>
            </a:r>
            <a:r>
              <a:rPr lang="en-SG" sz="2000" dirty="0"/>
              <a:t>()</a:t>
            </a:r>
          </a:p>
          <a:p>
            <a:pPr lvl="1"/>
            <a:r>
              <a:rPr lang="en-SG" sz="1800" dirty="0"/>
              <a:t>Using Swift Serial</a:t>
            </a:r>
          </a:p>
          <a:p>
            <a:r>
              <a:rPr lang="en-SG" sz="2000" dirty="0" err="1"/>
              <a:t>prepareStdin</a:t>
            </a:r>
            <a:r>
              <a:rPr lang="en-SG" sz="2000" dirty="0"/>
              <a:t>()</a:t>
            </a:r>
          </a:p>
          <a:p>
            <a:pPr lvl="1"/>
            <a:r>
              <a:rPr lang="en-SG" sz="1800" dirty="0"/>
              <a:t>Don’t echo immediately to screen when user is typing</a:t>
            </a:r>
          </a:p>
          <a:p>
            <a:r>
              <a:rPr lang="en-SG" sz="2000" dirty="0"/>
              <a:t>Background thread reads from port</a:t>
            </a:r>
          </a:p>
          <a:p>
            <a:pPr lvl="1"/>
            <a:r>
              <a:rPr lang="en-SG" sz="1800" dirty="0"/>
              <a:t>Mac: Grand Central Dispatch</a:t>
            </a:r>
          </a:p>
          <a:p>
            <a:pPr lvl="1"/>
            <a:r>
              <a:rPr lang="en-SG" sz="1800" dirty="0"/>
              <a:t>Linux: </a:t>
            </a:r>
            <a:r>
              <a:rPr lang="en-SG" sz="1800" dirty="0" err="1"/>
              <a:t>Posix</a:t>
            </a:r>
            <a:r>
              <a:rPr lang="en-SG" sz="1800" dirty="0"/>
              <a:t> threads (</a:t>
            </a:r>
            <a:r>
              <a:rPr lang="en-SG" sz="1800" dirty="0" err="1"/>
              <a:t>pthreads</a:t>
            </a:r>
            <a:r>
              <a:rPr lang="en-SG" sz="1800" dirty="0"/>
              <a:t>) as GCD (</a:t>
            </a:r>
            <a:r>
              <a:rPr lang="en-SG" sz="1800" dirty="0" err="1"/>
              <a:t>libdispatch</a:t>
            </a:r>
            <a:r>
              <a:rPr lang="en-SG" sz="1800" dirty="0"/>
              <a:t>) does not work with Swift Package Manager on Linux</a:t>
            </a:r>
          </a:p>
          <a:p>
            <a:pPr lvl="1"/>
            <a:r>
              <a:rPr lang="en-SG" sz="1800" dirty="0">
                <a:hlinkClick r:id="rId2"/>
              </a:rPr>
              <a:t>https://bugs.swift.org/browse/SR-397</a:t>
            </a:r>
            <a:endParaRPr lang="en-SG" sz="1800" dirty="0"/>
          </a:p>
          <a:p>
            <a:r>
              <a:rPr lang="en-SG" sz="2000" dirty="0"/>
              <a:t>Main thread reads from keyboard</a:t>
            </a:r>
          </a:p>
          <a:p>
            <a:pPr lvl="1"/>
            <a:r>
              <a:rPr lang="en-SG" sz="1800" dirty="0" err="1"/>
              <a:t>getchar</a:t>
            </a:r>
            <a:r>
              <a:rPr lang="en-SG" sz="1800" dirty="0"/>
              <a:t>() instead of </a:t>
            </a:r>
            <a:r>
              <a:rPr lang="en-SG" sz="1800" dirty="0" err="1"/>
              <a:t>readline</a:t>
            </a:r>
            <a:r>
              <a:rPr lang="en-SG" sz="1800" dirty="0"/>
              <a:t>() to read without pressing ”Enter”</a:t>
            </a:r>
          </a:p>
          <a:p>
            <a:pPr lvl="1"/>
            <a:r>
              <a:rPr lang="en-SG" sz="1800" dirty="0">
                <a:hlinkClick r:id="rId3"/>
              </a:rPr>
              <a:t>https://developer.apple.com/reference/swift/1641199-readline</a:t>
            </a:r>
            <a:endParaRPr lang="en-SG" sz="1800" dirty="0"/>
          </a:p>
          <a:p>
            <a:r>
              <a:rPr lang="en-SG" sz="2000" dirty="0"/>
              <a:t>Turn off output buffering</a:t>
            </a:r>
          </a:p>
          <a:p>
            <a:pPr lvl="1"/>
            <a:r>
              <a:rPr lang="en-SG" sz="1800" dirty="0" err="1"/>
              <a:t>setbuf</a:t>
            </a:r>
            <a:r>
              <a:rPr lang="en-SG" sz="1800" dirty="0"/>
              <a:t>(</a:t>
            </a:r>
            <a:r>
              <a:rPr lang="en-SG" sz="1800" dirty="0" err="1"/>
              <a:t>stdout</a:t>
            </a:r>
            <a:r>
              <a:rPr lang="en-SG" sz="1800" dirty="0"/>
              <a:t>, nil)</a:t>
            </a:r>
          </a:p>
          <a:p>
            <a:pPr lvl="1"/>
            <a:r>
              <a:rPr lang="en-SG" sz="1800" dirty="0"/>
              <a:t>If not multiple threads will have problems printing to screen</a:t>
            </a:r>
          </a:p>
          <a:p>
            <a:r>
              <a:rPr lang="en-SG" sz="2000" dirty="0"/>
              <a:t>Print to screen without newline</a:t>
            </a:r>
          </a:p>
          <a:p>
            <a:pPr lvl="1"/>
            <a:r>
              <a:rPr lang="en-SG" sz="1800" dirty="0"/>
              <a:t>print(“string”, terminator:"")</a:t>
            </a:r>
          </a:p>
          <a:p>
            <a:pPr lvl="1"/>
            <a:r>
              <a:rPr lang="en-SG" sz="1800" dirty="0"/>
              <a:t>Default print prints the newline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17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7231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1978" y="0"/>
            <a:ext cx="7017096" cy="840220"/>
          </a:xfrm>
        </p:spPr>
        <p:txBody>
          <a:bodyPr>
            <a:normAutofit/>
          </a:bodyPr>
          <a:lstStyle/>
          <a:p>
            <a:r>
              <a:rPr lang="en-US" sz="4000" dirty="0"/>
              <a:t>What is a “Science Project”?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079" y="3740068"/>
            <a:ext cx="11890665" cy="2867542"/>
          </a:xfrm>
        </p:spPr>
        <p:txBody>
          <a:bodyPr>
            <a:normAutofit/>
          </a:bodyPr>
          <a:lstStyle/>
          <a:p>
            <a:r>
              <a:rPr lang="en-US" dirty="0"/>
              <a:t>By Raymond Chen</a:t>
            </a:r>
          </a:p>
          <a:p>
            <a:r>
              <a:rPr lang="en-US" dirty="0"/>
              <a:t>Principal Software Engineer, Microsoft</a:t>
            </a:r>
          </a:p>
          <a:p>
            <a:r>
              <a:rPr lang="en-US" dirty="0"/>
              <a:t>Joined 1992</a:t>
            </a:r>
          </a:p>
          <a:p>
            <a:r>
              <a:rPr lang="en-US" dirty="0"/>
              <a:t>Runs a blog “Old New Thing” </a:t>
            </a:r>
          </a:p>
          <a:p>
            <a:r>
              <a:rPr lang="en-US" dirty="0"/>
              <a:t>Mar 2013 post: </a:t>
            </a:r>
            <a:r>
              <a:rPr lang="en-US" sz="2400" dirty="0">
                <a:hlinkClick r:id="rId2"/>
              </a:rPr>
              <a:t>https://blogs.msdn.microsoft.com/oldnewthing/20130319-00/?p=4913</a:t>
            </a:r>
            <a:endParaRPr lang="en-US" sz="1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18</a:t>
            </a:fld>
            <a:endParaRPr lang="en-S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293" y="735616"/>
            <a:ext cx="6073239" cy="29238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517618"/>
            <a:ext cx="123102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Raymond Chen image from: </a:t>
            </a:r>
            <a:r>
              <a:rPr lang="en-US" sz="1400" dirty="0">
                <a:hlinkClick r:id="rId4"/>
              </a:rPr>
              <a:t>http://www.dailytech.com/Microsoft+Exec+Reveals+Steve+Ballmer+Created+Original+Blue+Screen+of+Death+Message/article36512.htm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7359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SG" dirty="0"/>
              <a:t>A Science Project by Raymond Chen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181" y="1847850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 feature that is really cool and challenging from a technological standpoint but is overkill for the user-scenario: </a:t>
            </a:r>
          </a:p>
          <a:p>
            <a:pPr lvl="1"/>
            <a:r>
              <a:rPr lang="en-US" dirty="0"/>
              <a:t>Networked bouncing ball screen saver for computers in a building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Requires hardware few people have:</a:t>
            </a:r>
          </a:p>
          <a:p>
            <a:pPr lvl="1"/>
            <a:r>
              <a:rPr lang="en-US" dirty="0"/>
              <a:t>Tablet with 2 touch-enabled screens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Trying to solve a problem that nobody really considers to be a problem. You're doing it just for the Gee Whiz factor.</a:t>
            </a: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19</a:t>
            </a:fld>
            <a:endParaRPr lang="en-SG"/>
          </a:p>
        </p:txBody>
      </p:sp>
      <p:sp>
        <p:nvSpPr>
          <p:cNvPr id="5" name="TextBox 4"/>
          <p:cNvSpPr txBox="1"/>
          <p:nvPr/>
        </p:nvSpPr>
        <p:spPr>
          <a:xfrm>
            <a:off x="473825" y="6356350"/>
            <a:ext cx="8056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/>
              <a:t>Taken from: </a:t>
            </a:r>
            <a:r>
              <a:rPr lang="en-SG" dirty="0">
                <a:hlinkClick r:id="rId2"/>
              </a:rPr>
              <a:t>https://blogs.msdn.microsoft.com/oldnewthing/20130319-00/?p=4913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789034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980" y="52603"/>
            <a:ext cx="10515600" cy="1021679"/>
          </a:xfrm>
        </p:spPr>
        <p:txBody>
          <a:bodyPr/>
          <a:lstStyle/>
          <a:p>
            <a:r>
              <a:rPr lang="en-SG" dirty="0"/>
              <a:t>Modern networking options for apps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40" y="1521232"/>
            <a:ext cx="3552140" cy="227869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054" y="3799931"/>
            <a:ext cx="3217850" cy="24756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99" y="4646348"/>
            <a:ext cx="4912181" cy="12587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216" y="812224"/>
            <a:ext cx="3517526" cy="2802296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2</a:t>
            </a:fld>
            <a:endParaRPr lang="en-SG"/>
          </a:p>
        </p:txBody>
      </p:sp>
      <p:sp>
        <p:nvSpPr>
          <p:cNvPr id="9" name="TextBox 8"/>
          <p:cNvSpPr txBox="1"/>
          <p:nvPr/>
        </p:nvSpPr>
        <p:spPr>
          <a:xfrm>
            <a:off x="1708298" y="297712"/>
            <a:ext cx="209544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sz="287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27476" y="3101404"/>
            <a:ext cx="209544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sz="287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39547" y="2927498"/>
            <a:ext cx="209544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sz="287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01191" y="221233"/>
            <a:ext cx="209544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sz="28700" dirty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6037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540" y="0"/>
            <a:ext cx="10515600" cy="1021679"/>
          </a:xfrm>
        </p:spPr>
        <p:txBody>
          <a:bodyPr/>
          <a:lstStyle/>
          <a:p>
            <a:r>
              <a:rPr lang="en-SG" dirty="0"/>
              <a:t>Any questions for a world without these?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40" y="1521232"/>
            <a:ext cx="3552140" cy="227869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054" y="3799931"/>
            <a:ext cx="3217850" cy="24756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99" y="4646348"/>
            <a:ext cx="4912181" cy="12587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216" y="812224"/>
            <a:ext cx="3517526" cy="2802296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20</a:t>
            </a:fld>
            <a:endParaRPr lang="en-SG"/>
          </a:p>
        </p:txBody>
      </p:sp>
      <p:sp>
        <p:nvSpPr>
          <p:cNvPr id="9" name="TextBox 8"/>
          <p:cNvSpPr txBox="1"/>
          <p:nvPr/>
        </p:nvSpPr>
        <p:spPr>
          <a:xfrm>
            <a:off x="1708298" y="297712"/>
            <a:ext cx="209544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sz="287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27476" y="3101404"/>
            <a:ext cx="209544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sz="287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39547" y="2927498"/>
            <a:ext cx="209544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sz="287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01191" y="221233"/>
            <a:ext cx="209544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sz="28700" dirty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6032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3657" y="387566"/>
            <a:ext cx="6645766" cy="718562"/>
          </a:xfrm>
        </p:spPr>
        <p:txBody>
          <a:bodyPr>
            <a:noAutofit/>
          </a:bodyPr>
          <a:lstStyle/>
          <a:p>
            <a:r>
              <a:rPr lang="en-SG" sz="5400" dirty="0"/>
              <a:t>Live Swift app Demo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3</a:t>
            </a:fld>
            <a:endParaRPr lang="en-S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156" y="1318779"/>
            <a:ext cx="7777484" cy="482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434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129" y="0"/>
            <a:ext cx="10515600" cy="755463"/>
          </a:xfrm>
        </p:spPr>
        <p:txBody>
          <a:bodyPr>
            <a:normAutofit/>
          </a:bodyPr>
          <a:lstStyle/>
          <a:p>
            <a:r>
              <a:rPr lang="en-SG" dirty="0"/>
              <a:t>Swift for </a:t>
            </a:r>
            <a:r>
              <a:rPr lang="en-SG" dirty="0" err="1"/>
              <a:t>IoT</a:t>
            </a:r>
            <a:r>
              <a:rPr lang="en-SG" dirty="0"/>
              <a:t> @ iOS </a:t>
            </a:r>
            <a:r>
              <a:rPr lang="en-SG" dirty="0" err="1"/>
              <a:t>Conf</a:t>
            </a:r>
            <a:r>
              <a:rPr lang="en-SG" dirty="0"/>
              <a:t> 2016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34" y="1709144"/>
            <a:ext cx="3810000" cy="3810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4</a:t>
            </a:fld>
            <a:endParaRPr lang="en-SG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258" y="860432"/>
            <a:ext cx="5106732" cy="32293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481" y="3327986"/>
            <a:ext cx="4484231" cy="299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955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66" y="-74006"/>
            <a:ext cx="10515600" cy="960438"/>
          </a:xfrm>
        </p:spPr>
        <p:txBody>
          <a:bodyPr/>
          <a:lstStyle/>
          <a:p>
            <a:r>
              <a:rPr lang="en-SG" dirty="0"/>
              <a:t>Swift Linux Serial Port library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266" y="1731776"/>
            <a:ext cx="10226749" cy="4351338"/>
          </a:xfrm>
        </p:spPr>
        <p:txBody>
          <a:bodyPr>
            <a:normAutofit/>
          </a:bodyPr>
          <a:lstStyle/>
          <a:p>
            <a:r>
              <a:rPr lang="en-SG" sz="1800" dirty="0">
                <a:hlinkClick r:id="rId2"/>
              </a:rPr>
              <a:t>https://github.com/yeokm1/SwiftLinuxSerial</a:t>
            </a:r>
            <a:endParaRPr lang="en-SG" sz="1800" dirty="0"/>
          </a:p>
          <a:p>
            <a:r>
              <a:rPr lang="en-SG" sz="1800" dirty="0"/>
              <a:t>Deprecated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5</a:t>
            </a:fld>
            <a:endParaRPr lang="en-S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27" y="771338"/>
            <a:ext cx="7090406" cy="5585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7739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2608"/>
            <a:ext cx="10515600" cy="764428"/>
          </a:xfrm>
        </p:spPr>
        <p:txBody>
          <a:bodyPr/>
          <a:lstStyle/>
          <a:p>
            <a:r>
              <a:rPr lang="en-SG" dirty="0"/>
              <a:t>Updated Swift Serial Port library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086" y="1208936"/>
            <a:ext cx="9691005" cy="4351338"/>
          </a:xfrm>
        </p:spPr>
        <p:txBody>
          <a:bodyPr>
            <a:normAutofit/>
          </a:bodyPr>
          <a:lstStyle/>
          <a:p>
            <a:r>
              <a:rPr lang="en-SG" sz="2000" dirty="0">
                <a:hlinkClick r:id="rId2"/>
              </a:rPr>
              <a:t>https://github.com/yeokm1/SwiftSerial</a:t>
            </a:r>
            <a:endParaRPr lang="en-SG" sz="2000" dirty="0"/>
          </a:p>
          <a:p>
            <a:endParaRPr lang="en-SG" sz="2000" dirty="0"/>
          </a:p>
          <a:p>
            <a:r>
              <a:rPr lang="en-SG" sz="2000" dirty="0"/>
              <a:t>Mac and Linux compatible</a:t>
            </a:r>
          </a:p>
          <a:p>
            <a:r>
              <a:rPr lang="en-SG" sz="2000" dirty="0" err="1"/>
              <a:t>Swiftier</a:t>
            </a:r>
            <a:r>
              <a:rPr lang="en-SG" sz="2000" dirty="0"/>
              <a:t>: No more C in Swift!</a:t>
            </a:r>
          </a:p>
          <a:p>
            <a:pPr marL="457200" lvl="1" indent="0">
              <a:buNone/>
            </a:pPr>
            <a:endParaRPr lang="en-SG" sz="1600" dirty="0"/>
          </a:p>
          <a:p>
            <a:r>
              <a:rPr lang="en-SG" sz="2000" dirty="0"/>
              <a:t>Thanks to Jay Jun’s pull request</a:t>
            </a:r>
          </a:p>
          <a:p>
            <a:pPr lvl="1"/>
            <a:r>
              <a:rPr lang="en-SG" sz="1400" dirty="0">
                <a:hlinkClick r:id="rId3"/>
              </a:rPr>
              <a:t>https://github.com/yeokm1/SwiftLinuxSerial/pull/1</a:t>
            </a:r>
            <a:endParaRPr lang="en-SG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6</a:t>
            </a:fld>
            <a:endParaRPr lang="en-S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248" y="662968"/>
            <a:ext cx="7092078" cy="57822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245" y="3768990"/>
            <a:ext cx="2251883" cy="276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97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341" y="2617017"/>
            <a:ext cx="11693405" cy="1325563"/>
          </a:xfrm>
        </p:spPr>
        <p:txBody>
          <a:bodyPr>
            <a:normAutofit/>
          </a:bodyPr>
          <a:lstStyle/>
          <a:p>
            <a:r>
              <a:rPr lang="en-SG" sz="4000" dirty="0" err="1"/>
              <a:t>Subh</a:t>
            </a:r>
            <a:r>
              <a:rPr lang="en-SG" sz="4000" dirty="0"/>
              <a:t>: Why not give a talk about your Swift Serial library?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7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8321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SG" dirty="0"/>
              <a:t>What is a Serial Port?</a:t>
            </a:r>
          </a:p>
          <a:p>
            <a:pPr marL="514350" indent="-514350">
              <a:buFont typeface="+mj-lt"/>
              <a:buAutoNum type="arabicPeriod"/>
            </a:pPr>
            <a:r>
              <a:rPr lang="en-SG" dirty="0"/>
              <a:t>My hardware setup</a:t>
            </a:r>
          </a:p>
          <a:p>
            <a:pPr marL="514350" indent="-514350">
              <a:buFont typeface="+mj-lt"/>
              <a:buAutoNum type="arabicPeriod"/>
            </a:pPr>
            <a:r>
              <a:rPr lang="en-SG" dirty="0"/>
              <a:t>Walkthrough of original Swift Linux Serial</a:t>
            </a:r>
          </a:p>
          <a:p>
            <a:pPr marL="514350" indent="-514350">
              <a:buFont typeface="+mj-lt"/>
              <a:buAutoNum type="arabicPeriod"/>
            </a:pPr>
            <a:r>
              <a:rPr lang="en-SG" dirty="0"/>
              <a:t>Learning points of Jay Jun’s pull request</a:t>
            </a:r>
          </a:p>
          <a:p>
            <a:pPr marL="514350" indent="-514350">
              <a:buFont typeface="+mj-lt"/>
              <a:buAutoNum type="arabicPeriod"/>
            </a:pPr>
            <a:r>
              <a:rPr lang="en-SG" dirty="0"/>
              <a:t>My cross-platform command-line Swift chat app</a:t>
            </a:r>
          </a:p>
          <a:p>
            <a:pPr marL="514350" indent="-514350">
              <a:buFont typeface="+mj-lt"/>
              <a:buAutoNum type="arabicPeriod"/>
            </a:pPr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8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14660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211" y="0"/>
            <a:ext cx="10515600" cy="1219200"/>
          </a:xfrm>
        </p:spPr>
        <p:txBody>
          <a:bodyPr/>
          <a:lstStyle/>
          <a:p>
            <a:r>
              <a:rPr lang="en-SG" dirty="0"/>
              <a:t>What is a Serial Port?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211" y="1020445"/>
            <a:ext cx="8604267" cy="5701030"/>
          </a:xfrm>
        </p:spPr>
        <p:txBody>
          <a:bodyPr>
            <a:noAutofit/>
          </a:bodyPr>
          <a:lstStyle/>
          <a:p>
            <a:r>
              <a:rPr lang="en-SG" sz="2000" dirty="0"/>
              <a:t>Hardware complying to RS-232 standard</a:t>
            </a:r>
          </a:p>
          <a:p>
            <a:r>
              <a:rPr lang="en-SG" sz="2000" dirty="0"/>
              <a:t>Introduced in 1962 by Electronic Industries Alliance</a:t>
            </a:r>
          </a:p>
          <a:p>
            <a:r>
              <a:rPr lang="en-SG" sz="2000" dirty="0"/>
              <a:t>Standardised as RS-232C in 1969</a:t>
            </a:r>
          </a:p>
          <a:p>
            <a:endParaRPr lang="en-SG" sz="2000" dirty="0"/>
          </a:p>
          <a:p>
            <a:r>
              <a:rPr lang="en-SG" sz="2000" dirty="0"/>
              <a:t>Vintage consumer usage</a:t>
            </a:r>
          </a:p>
          <a:p>
            <a:pPr lvl="1"/>
            <a:r>
              <a:rPr lang="en-SG" sz="1800" dirty="0"/>
              <a:t>Modems</a:t>
            </a:r>
          </a:p>
          <a:p>
            <a:pPr lvl="1"/>
            <a:r>
              <a:rPr lang="en-SG" sz="1800" dirty="0"/>
              <a:t>Mouse</a:t>
            </a:r>
          </a:p>
          <a:p>
            <a:pPr lvl="1"/>
            <a:r>
              <a:rPr lang="en-SG" sz="1800" dirty="0"/>
              <a:t>Point-to-point network</a:t>
            </a:r>
          </a:p>
          <a:p>
            <a:pPr lvl="1"/>
            <a:r>
              <a:rPr lang="en-SG" sz="1800" dirty="0"/>
              <a:t>Obsolete by 2000s</a:t>
            </a:r>
          </a:p>
          <a:p>
            <a:r>
              <a:rPr lang="en-SG" sz="2000" dirty="0"/>
              <a:t>Modern Usage</a:t>
            </a:r>
          </a:p>
          <a:p>
            <a:pPr lvl="1"/>
            <a:r>
              <a:rPr lang="en-SG" sz="1800" dirty="0"/>
              <a:t>Medical Devices</a:t>
            </a:r>
          </a:p>
          <a:p>
            <a:pPr lvl="1"/>
            <a:r>
              <a:rPr lang="en-SG" sz="1800" dirty="0"/>
              <a:t>Scientific equipment</a:t>
            </a:r>
          </a:p>
          <a:p>
            <a:pPr lvl="1"/>
            <a:r>
              <a:rPr lang="en-SG" sz="1800" dirty="0"/>
              <a:t>Industrial Control Systems</a:t>
            </a:r>
          </a:p>
          <a:p>
            <a:pPr lvl="1"/>
            <a:r>
              <a:rPr lang="en-SG" sz="1800" dirty="0"/>
              <a:t>Uninterruptible Power Supply</a:t>
            </a:r>
          </a:p>
          <a:p>
            <a:pPr lvl="1"/>
            <a:r>
              <a:rPr lang="en-SG" sz="1800" dirty="0"/>
              <a:t>Simpler/Cheaper to implement and longer distance (300m) compared to USB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706E-C227-47D4-ABCC-FE43E734DB16}" type="slidenum">
              <a:rPr lang="en-SG" smtClean="0"/>
              <a:t>9</a:t>
            </a:fld>
            <a:endParaRPr lang="en-SG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522" y="3422568"/>
            <a:ext cx="3139703" cy="235477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19763" y="5777345"/>
            <a:ext cx="2160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/>
              <a:t>Male DE-9 connector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103" y="402493"/>
            <a:ext cx="5381897" cy="144533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096243" y="1740631"/>
            <a:ext cx="2809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/>
              <a:t>Traditional DB-25 connector</a:t>
            </a:r>
          </a:p>
        </p:txBody>
      </p:sp>
    </p:spTree>
    <p:extLst>
      <p:ext uri="{BB962C8B-B14F-4D97-AF65-F5344CB8AC3E}">
        <p14:creationId xmlns:p14="http://schemas.microsoft.com/office/powerpoint/2010/main" val="10379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</TotalTime>
  <Words>786</Words>
  <Application>Microsoft Office PowerPoint</Application>
  <PresentationFormat>Widescreen</PresentationFormat>
  <Paragraphs>201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A Science Project: Swift Serial Chat</vt:lpstr>
      <vt:lpstr>Modern networking options for apps</vt:lpstr>
      <vt:lpstr>Live Swift app Demo</vt:lpstr>
      <vt:lpstr>Swift for IoT @ iOS Conf 2016</vt:lpstr>
      <vt:lpstr>Swift Linux Serial Port library</vt:lpstr>
      <vt:lpstr>Updated Swift Serial Port library</vt:lpstr>
      <vt:lpstr>Subh: Why not give a talk about your Swift Serial library? </vt:lpstr>
      <vt:lpstr>Agenda</vt:lpstr>
      <vt:lpstr>What is a Serial Port?</vt:lpstr>
      <vt:lpstr>RS232 Hardware Pinout</vt:lpstr>
      <vt:lpstr>RS232 Communication Parameters</vt:lpstr>
      <vt:lpstr>Hardware setup</vt:lpstr>
      <vt:lpstr>Simple null modem cable</vt:lpstr>
      <vt:lpstr>Original Swift Linux Serial code</vt:lpstr>
      <vt:lpstr>Improved Swift Serial code by Jay Jun</vt:lpstr>
      <vt:lpstr>My Swift chat app</vt:lpstr>
      <vt:lpstr>Swift chat app interesting details</vt:lpstr>
      <vt:lpstr>What is a “Science Project”?</vt:lpstr>
      <vt:lpstr>A Science Project by Raymond Chen</vt:lpstr>
      <vt:lpstr>Any questions for a world without these?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Swift Serial Chat</dc:title>
  <dc:creator>Yeo Kheng Meng</dc:creator>
  <cp:lastModifiedBy>Yeo Kheng Meng</cp:lastModifiedBy>
  <cp:revision>60</cp:revision>
  <dcterms:created xsi:type="dcterms:W3CDTF">2016-11-19T02:46:48Z</dcterms:created>
  <dcterms:modified xsi:type="dcterms:W3CDTF">2016-11-20T07:37:00Z</dcterms:modified>
</cp:coreProperties>
</file>